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embeddedFontLst>
    <p:embeddedFont>
      <p:font typeface="Nanum Gothic" panose="020B0600000101010101" charset="-127"/>
      <p:regular r:id="rId52"/>
      <p:bold r:id="rId53"/>
    </p:embeddedFont>
    <p:embeddedFont>
      <p:font typeface="NanumGothic ExtraBold" panose="020B0600000101010101" charset="-127"/>
      <p:bold r:id="rId54"/>
    </p:embeddedFont>
    <p:embeddedFont>
      <p:font typeface="Malgun Gothic" panose="020B0503020000020004" pitchFamily="50" charset="-12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L6xvx7ZNfxJtEg9HUA+NVkCrW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E76788-CC5E-434F-896B-6B2FC422E848}">
  <a:tblStyle styleId="{ADE76788-CC5E-434F-896B-6B2FC422E8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1026915f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261026915f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0f5fd2e24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g260f5fd2e24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1026915f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g261026915f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1026915f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" name="Google Shape;254;g261026915f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1026915f6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g261026915f6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1026915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261026915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1026915f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g261026915f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1026915f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g261026915f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1026915f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g261026915f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1026915f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g261026915f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1026915f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g261026915f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1026915f6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1026915f6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1026915f6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1026915f6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1026915f6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1026915f6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1026915f6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1026915f6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1026915f6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261026915f6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026915f6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1026915f6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1026915f6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1026915f6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1026915f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1026915f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1026915f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1026915f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1026915f6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1026915f6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1026915f6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61026915f6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1026915f6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1026915f6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1026915f6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1026915f6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1026915f6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61026915f6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1026915f6_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1026915f6_3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1026915f6_3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1026915f6_3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61026915f6_3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61026915f6_3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61026915f6_3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61026915f6_3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61026915f6_3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61026915f6_3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61026915f6_3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61026915f6_3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1026915f6_3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1026915f6_3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61026915f6_3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61026915f6_3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61026915f6_3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61026915f6_3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61026915f6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61026915f6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61026915f6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61026915f6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1026915f6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261026915f6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-2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0607688" y="1277425"/>
            <a:ext cx="14298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정세윤</a:t>
            </a:r>
            <a:endParaRPr sz="14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607688" y="1840000"/>
            <a:ext cx="14298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배진호</a:t>
            </a:r>
            <a:endParaRPr sz="14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0607700" y="158038"/>
            <a:ext cx="14298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이태형</a:t>
            </a:r>
            <a:endParaRPr sz="14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0607700" y="714850"/>
            <a:ext cx="14298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이승수</a:t>
            </a:r>
            <a:endParaRPr sz="14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4825" y="6033900"/>
            <a:ext cx="11952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참고 : 이 발표 자료의 기본적인 자료 저작권은 해당 디렉터리의 4기 폴더에 URL 링크를 출처로 명시합니다.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모든 자료는 오직 공부 및 참고 용도이며, 기사 등 각종 저작물은 오직 개인 및 공부 사적 목적으로 출처를 남기고 사용합니다.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PPT에 언급된 내용은 오직 개인적인 분석이며 틀린 내용이 있을 수 있습니다. 보장 또는 보증하지 아니합니다.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2"/>
          <p:cNvSpPr txBox="1"/>
          <p:nvPr/>
        </p:nvSpPr>
        <p:spPr>
          <a:xfrm>
            <a:off x="1024940" y="1044416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E등급을 부여 받을시 재건축</a:t>
            </a: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740" y="1172888"/>
            <a:ext cx="4850052" cy="560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3"/>
          <p:cNvSpPr txBox="1"/>
          <p:nvPr/>
        </p:nvSpPr>
        <p:spPr>
          <a:xfrm>
            <a:off x="815701" y="1298075"/>
            <a:ext cx="5593800" cy="15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주거 환경 평가를 기준으로 평가!!!</a:t>
            </a: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775" y="1096876"/>
            <a:ext cx="5486400" cy="54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61026915f6_0_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61026915f6_0_148"/>
          <p:cNvSpPr txBox="1"/>
          <p:nvPr/>
        </p:nvSpPr>
        <p:spPr>
          <a:xfrm>
            <a:off x="4768813" y="5985650"/>
            <a:ext cx="26085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1666"/>
              <a:buFont typeface="Malgun Gothic"/>
              <a:buNone/>
            </a:pP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261026915f6_0_148"/>
          <p:cNvSpPr txBox="1"/>
          <p:nvPr/>
        </p:nvSpPr>
        <p:spPr>
          <a:xfrm>
            <a:off x="764950" y="1170975"/>
            <a:ext cx="1827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261026915f6_0_148"/>
          <p:cNvSpPr txBox="1"/>
          <p:nvPr/>
        </p:nvSpPr>
        <p:spPr>
          <a:xfrm>
            <a:off x="90625" y="-297275"/>
            <a:ext cx="5931000" cy="1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설명변수와 종속변수 선택</a:t>
            </a: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g261026915f6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00" y="4292400"/>
            <a:ext cx="9396751" cy="23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61026915f6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00" y="1013025"/>
            <a:ext cx="9274500" cy="32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4"/>
          <p:cNvSpPr txBox="1"/>
          <p:nvPr/>
        </p:nvSpPr>
        <p:spPr>
          <a:xfrm>
            <a:off x="129450" y="1490975"/>
            <a:ext cx="47466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4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재개발 점수  =</a:t>
            </a:r>
            <a:endParaRPr sz="4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54"/>
          <p:cNvSpPr txBox="1"/>
          <p:nvPr/>
        </p:nvSpPr>
        <p:spPr>
          <a:xfrm>
            <a:off x="4683575" y="1490975"/>
            <a:ext cx="39777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4600">
                <a:solidFill>
                  <a:srgbClr val="CC4125"/>
                </a:solidFill>
                <a:latin typeface="Malgun Gothic"/>
                <a:ea typeface="Malgun Gothic"/>
                <a:cs typeface="Malgun Gothic"/>
                <a:sym typeface="Malgun Gothic"/>
              </a:rPr>
              <a:t>a*연식</a:t>
            </a:r>
            <a:endParaRPr sz="4600" b="0" i="0" u="none" strike="noStrike" cap="none">
              <a:solidFill>
                <a:srgbClr val="CC41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54"/>
          <p:cNvSpPr txBox="1"/>
          <p:nvPr/>
        </p:nvSpPr>
        <p:spPr>
          <a:xfrm>
            <a:off x="4214758" y="2639375"/>
            <a:ext cx="63711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4600">
                <a:solidFill>
                  <a:srgbClr val="76A5AF"/>
                </a:solidFill>
                <a:latin typeface="Malgun Gothic"/>
                <a:ea typeface="Malgun Gothic"/>
                <a:cs typeface="Malgun Gothic"/>
                <a:sym typeface="Malgun Gothic"/>
              </a:rPr>
              <a:t> b*세대별 주차대수</a:t>
            </a:r>
            <a:endParaRPr sz="4600" b="0" i="0" u="none" strike="noStrike" cap="none">
              <a:solidFill>
                <a:srgbClr val="76A5A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54"/>
          <p:cNvSpPr txBox="1"/>
          <p:nvPr/>
        </p:nvSpPr>
        <p:spPr>
          <a:xfrm>
            <a:off x="4345283" y="3644000"/>
            <a:ext cx="63711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520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algun Gothic"/>
              <a:buChar char="+"/>
            </a:pPr>
            <a:r>
              <a:rPr lang="en-US" sz="4600">
                <a:solidFill>
                  <a:srgbClr val="6D9EEB"/>
                </a:solidFill>
                <a:latin typeface="Malgun Gothic"/>
                <a:ea typeface="Malgun Gothic"/>
                <a:cs typeface="Malgun Gothic"/>
                <a:sym typeface="Malgun Gothic"/>
              </a:rPr>
              <a:t>c*교통이용성</a:t>
            </a:r>
            <a:endParaRPr sz="4600" b="0" i="0" u="none" strike="noStrike" cap="none">
              <a:solidFill>
                <a:srgbClr val="6D9EE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54"/>
          <p:cNvSpPr txBox="1"/>
          <p:nvPr/>
        </p:nvSpPr>
        <p:spPr>
          <a:xfrm>
            <a:off x="4345283" y="4694525"/>
            <a:ext cx="63711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520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600"/>
              <a:buFont typeface="Malgun Gothic"/>
              <a:buChar char="+"/>
            </a:pPr>
            <a:r>
              <a:rPr lang="en-US" sz="4600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d*학군</a:t>
            </a:r>
            <a:endParaRPr sz="4600" b="0" i="0" u="none" strike="noStrike" cap="none"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54"/>
          <p:cNvSpPr txBox="1"/>
          <p:nvPr/>
        </p:nvSpPr>
        <p:spPr>
          <a:xfrm>
            <a:off x="8423850" y="5655225"/>
            <a:ext cx="35001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 인자들은 정규화 하였음)</a:t>
            </a:r>
            <a:endParaRPr sz="2000" b="0" i="0" u="none" strike="noStrike" cap="none">
              <a:solidFill>
                <a:schemeClr val="accen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5"/>
          <p:cNvSpPr txBox="1"/>
          <p:nvPr/>
        </p:nvSpPr>
        <p:spPr>
          <a:xfrm>
            <a:off x="4768813" y="5985650"/>
            <a:ext cx="26085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1666"/>
              <a:buFont typeface="Malgun Gothic"/>
              <a:buNone/>
            </a:pP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700" y="2126000"/>
            <a:ext cx="4127674" cy="44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00" y="2125988"/>
            <a:ext cx="4464167" cy="44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5"/>
          <p:cNvSpPr/>
          <p:nvPr/>
        </p:nvSpPr>
        <p:spPr>
          <a:xfrm>
            <a:off x="5400975" y="4059275"/>
            <a:ext cx="1251900" cy="54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5"/>
          <p:cNvSpPr txBox="1"/>
          <p:nvPr/>
        </p:nvSpPr>
        <p:spPr>
          <a:xfrm>
            <a:off x="764950" y="1170975"/>
            <a:ext cx="1827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55"/>
          <p:cNvSpPr txBox="1"/>
          <p:nvPr/>
        </p:nvSpPr>
        <p:spPr>
          <a:xfrm>
            <a:off x="522051" y="836800"/>
            <a:ext cx="5593800" cy="15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</a:t>
            </a: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437" y="0"/>
            <a:ext cx="703712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25" y="976452"/>
            <a:ext cx="3536900" cy="35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475" y="780875"/>
            <a:ext cx="3635824" cy="363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450" y="3649202"/>
            <a:ext cx="5973298" cy="238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3750" y="3473134"/>
            <a:ext cx="3635826" cy="338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3850" y="1869450"/>
            <a:ext cx="4797202" cy="36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11300" y="1540750"/>
            <a:ext cx="7819774" cy="42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96876" y="503774"/>
            <a:ext cx="6968625" cy="641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60f5fd2e24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60f5fd2e24_2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60f5fd2e24_2_2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재개발 점수 상위 값 3개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0" name="Google Shape;230;g260f5fd2e24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50" y="2075249"/>
            <a:ext cx="11365498" cy="34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60f5fd2e24_2_2"/>
          <p:cNvSpPr/>
          <p:nvPr/>
        </p:nvSpPr>
        <p:spPr>
          <a:xfrm>
            <a:off x="1670965" y="2731411"/>
            <a:ext cx="463175" cy="2797350"/>
          </a:xfrm>
          <a:custGeom>
            <a:avLst/>
            <a:gdLst/>
            <a:ahLst/>
            <a:cxnLst/>
            <a:rect l="l" t="t" r="r" b="b"/>
            <a:pathLst>
              <a:path w="18527" h="111894" extrusionOk="0">
                <a:moveTo>
                  <a:pt x="12471" y="5122"/>
                </a:moveTo>
                <a:cubicBezTo>
                  <a:pt x="9892" y="3832"/>
                  <a:pt x="7852" y="-967"/>
                  <a:pt x="5273" y="323"/>
                </a:cubicBezTo>
                <a:cubicBezTo>
                  <a:pt x="2842" y="1539"/>
                  <a:pt x="3674" y="5602"/>
                  <a:pt x="3674" y="8321"/>
                </a:cubicBezTo>
                <a:cubicBezTo>
                  <a:pt x="3674" y="13535"/>
                  <a:pt x="2907" y="18720"/>
                  <a:pt x="2474" y="23916"/>
                </a:cubicBezTo>
                <a:cubicBezTo>
                  <a:pt x="1055" y="40937"/>
                  <a:pt x="75" y="58021"/>
                  <a:pt x="75" y="75101"/>
                </a:cubicBezTo>
                <a:cubicBezTo>
                  <a:pt x="75" y="87754"/>
                  <a:pt x="-1131" y="115492"/>
                  <a:pt x="10872" y="111491"/>
                </a:cubicBezTo>
                <a:cubicBezTo>
                  <a:pt x="17550" y="109265"/>
                  <a:pt x="16797" y="98481"/>
                  <a:pt x="17670" y="91496"/>
                </a:cubicBezTo>
                <a:cubicBezTo>
                  <a:pt x="18696" y="83292"/>
                  <a:pt x="18470" y="74972"/>
                  <a:pt x="18470" y="66704"/>
                </a:cubicBezTo>
                <a:cubicBezTo>
                  <a:pt x="18470" y="50265"/>
                  <a:pt x="17197" y="33792"/>
                  <a:pt x="14871" y="17518"/>
                </a:cubicBezTo>
                <a:cubicBezTo>
                  <a:pt x="14047" y="11754"/>
                  <a:pt x="14189" y="4840"/>
                  <a:pt x="10072" y="723"/>
                </a:cubicBezTo>
              </a:path>
            </a:pathLst>
          </a:custGeom>
          <a:noFill/>
          <a:ln w="76200" cap="flat" cmpd="sng">
            <a:solidFill>
              <a:srgbClr val="3F5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Google Shape;232;g260f5fd2e24_2_2"/>
          <p:cNvSpPr/>
          <p:nvPr/>
        </p:nvSpPr>
        <p:spPr>
          <a:xfrm>
            <a:off x="10840234" y="2922025"/>
            <a:ext cx="812350" cy="2550400"/>
          </a:xfrm>
          <a:custGeom>
            <a:avLst/>
            <a:gdLst/>
            <a:ahLst/>
            <a:cxnLst/>
            <a:rect l="l" t="t" r="r" b="b"/>
            <a:pathLst>
              <a:path w="32494" h="102016" extrusionOk="0">
                <a:moveTo>
                  <a:pt x="14192" y="4350"/>
                </a:moveTo>
                <a:cubicBezTo>
                  <a:pt x="10814" y="2098"/>
                  <a:pt x="3519" y="580"/>
                  <a:pt x="2011" y="4350"/>
                </a:cubicBezTo>
                <a:cubicBezTo>
                  <a:pt x="-1814" y="13913"/>
                  <a:pt x="1141" y="24938"/>
                  <a:pt x="1141" y="35238"/>
                </a:cubicBezTo>
                <a:cubicBezTo>
                  <a:pt x="1141" y="50612"/>
                  <a:pt x="-1323" y="66344"/>
                  <a:pt x="2011" y="81352"/>
                </a:cubicBezTo>
                <a:cubicBezTo>
                  <a:pt x="3190" y="86658"/>
                  <a:pt x="776" y="93606"/>
                  <a:pt x="4621" y="97449"/>
                </a:cubicBezTo>
                <a:cubicBezTo>
                  <a:pt x="8256" y="101082"/>
                  <a:pt x="14343" y="100954"/>
                  <a:pt x="19413" y="101799"/>
                </a:cubicBezTo>
                <a:cubicBezTo>
                  <a:pt x="29827" y="103534"/>
                  <a:pt x="26948" y="81839"/>
                  <a:pt x="28114" y="71346"/>
                </a:cubicBezTo>
                <a:cubicBezTo>
                  <a:pt x="29737" y="56732"/>
                  <a:pt x="33652" y="42021"/>
                  <a:pt x="32029" y="27407"/>
                </a:cubicBezTo>
                <a:cubicBezTo>
                  <a:pt x="31562" y="23205"/>
                  <a:pt x="28269" y="19763"/>
                  <a:pt x="27244" y="15661"/>
                </a:cubicBezTo>
                <a:cubicBezTo>
                  <a:pt x="26287" y="11834"/>
                  <a:pt x="26552" y="7139"/>
                  <a:pt x="23763" y="4350"/>
                </a:cubicBezTo>
                <a:cubicBezTo>
                  <a:pt x="20520" y="1107"/>
                  <a:pt x="15298" y="0"/>
                  <a:pt x="10712" y="0"/>
                </a:cubicBezTo>
              </a:path>
            </a:pathLst>
          </a:custGeom>
          <a:noFill/>
          <a:ln w="114300" cap="flat" cmpd="sng">
            <a:solidFill>
              <a:srgbClr val="3F5F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7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안암대광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72375"/>
            <a:ext cx="6834714" cy="43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9514" y="1100163"/>
            <a:ext cx="4900086" cy="305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9514" y="4307911"/>
            <a:ext cx="3656365" cy="2397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7463" y="1328738"/>
            <a:ext cx="7991475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261026915f6_0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61026915f6_0_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61026915f6_0_105"/>
          <p:cNvSpPr txBox="1"/>
          <p:nvPr/>
        </p:nvSpPr>
        <p:spPr>
          <a:xfrm>
            <a:off x="6674275" y="14864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30년 이상 아파트 평균 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35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0.75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2.7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78.22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10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g261026915f6_0_105"/>
          <p:cNvSpPr txBox="1"/>
          <p:nvPr/>
        </p:nvSpPr>
        <p:spPr>
          <a:xfrm>
            <a:off x="377275" y="14102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안암대광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49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0.52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4</a:t>
            </a:r>
            <a:endParaRPr sz="2700">
              <a:solidFill>
                <a:schemeClr val="dk1"/>
              </a:solidFill>
              <a:highlight>
                <a:srgbClr val="11111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155 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12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61026915f6_0_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61026915f6_0_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61026915f6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51200"/>
            <a:ext cx="7311201" cy="52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61026915f6_0_120"/>
          <p:cNvSpPr txBox="1"/>
          <p:nvPr/>
        </p:nvSpPr>
        <p:spPr>
          <a:xfrm>
            <a:off x="1227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안암대광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g261026915f6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9200" y="1712275"/>
            <a:ext cx="10198076" cy="50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61026915f6_0_120"/>
          <p:cNvSpPr/>
          <p:nvPr/>
        </p:nvSpPr>
        <p:spPr>
          <a:xfrm>
            <a:off x="4859862" y="4156543"/>
            <a:ext cx="387125" cy="403200"/>
          </a:xfrm>
          <a:custGeom>
            <a:avLst/>
            <a:gdLst/>
            <a:ahLst/>
            <a:cxnLst/>
            <a:rect l="l" t="t" r="r" b="b"/>
            <a:pathLst>
              <a:path w="15485" h="16128" extrusionOk="0">
                <a:moveTo>
                  <a:pt x="12395" y="1518"/>
                </a:moveTo>
                <a:cubicBezTo>
                  <a:pt x="8912" y="1518"/>
                  <a:pt x="3511" y="-1162"/>
                  <a:pt x="1954" y="1954"/>
                </a:cubicBezTo>
                <a:cubicBezTo>
                  <a:pt x="9" y="5846"/>
                  <a:pt x="-1122" y="11929"/>
                  <a:pt x="1954" y="15005"/>
                </a:cubicBezTo>
                <a:cubicBezTo>
                  <a:pt x="5349" y="18400"/>
                  <a:pt x="12858" y="13208"/>
                  <a:pt x="15005" y="8914"/>
                </a:cubicBezTo>
                <a:cubicBezTo>
                  <a:pt x="16402" y="6120"/>
                  <a:pt x="14319" y="-1184"/>
                  <a:pt x="11525" y="213"/>
                </a:cubicBezTo>
              </a:path>
            </a:pathLst>
          </a:custGeom>
          <a:noFill/>
          <a:ln w="9525" cap="flat" cmpd="sng">
            <a:solidFill>
              <a:srgbClr val="FE5C5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1026915f6_2_61"/>
          <p:cNvSpPr txBox="1"/>
          <p:nvPr/>
        </p:nvSpPr>
        <p:spPr>
          <a:xfrm>
            <a:off x="465265" y="2336091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3500" b="1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재개발 예상 아파트 분석</a:t>
            </a:r>
            <a:endParaRPr sz="7000" b="1" i="1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g261026915f6_2_61"/>
          <p:cNvPicPr preferRelativeResize="0"/>
          <p:nvPr/>
        </p:nvPicPr>
        <p:blipFill rotWithShape="1">
          <a:blip r:embed="rId3">
            <a:alphaModFix/>
          </a:blip>
          <a:srcRect l="13993" b="8825"/>
          <a:stretch/>
        </p:blipFill>
        <p:spPr>
          <a:xfrm>
            <a:off x="6129372" y="0"/>
            <a:ext cx="726867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61026915f6_0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61026915f6_0_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61026915f6_0_84"/>
          <p:cNvSpPr txBox="1"/>
          <p:nvPr/>
        </p:nvSpPr>
        <p:spPr>
          <a:xfrm>
            <a:off x="422225" y="94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신길남서울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5" name="Google Shape;275;g261026915f6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0" y="1774200"/>
            <a:ext cx="7261770" cy="43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61026915f6_0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570" y="1100163"/>
            <a:ext cx="4473029" cy="282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61026915f6_0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2320" y="4080870"/>
            <a:ext cx="3965217" cy="262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61026915f6_0_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56375" y="1618100"/>
            <a:ext cx="7879325" cy="50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61026915f6_0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61026915f6_0_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61026915f6_0_94"/>
          <p:cNvSpPr txBox="1"/>
          <p:nvPr/>
        </p:nvSpPr>
        <p:spPr>
          <a:xfrm>
            <a:off x="6674275" y="14864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평균 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35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0.75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2.7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78.22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10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261026915f6_0_94"/>
          <p:cNvSpPr txBox="1"/>
          <p:nvPr/>
        </p:nvSpPr>
        <p:spPr>
          <a:xfrm>
            <a:off x="377275" y="14102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신길남서울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52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0.28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8</a:t>
            </a:r>
            <a:endParaRPr sz="2700">
              <a:solidFill>
                <a:schemeClr val="dk1"/>
              </a:solidFill>
              <a:highlight>
                <a:srgbClr val="11111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94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14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261026915f6_0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61026915f6_0_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61026915f6_0_112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신길남서울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g261026915f6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00" y="1589725"/>
            <a:ext cx="5799724" cy="526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61026915f6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2675" y="610775"/>
            <a:ext cx="9679651" cy="60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261026915f6_0_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61026915f6_0_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61026915f6_0_74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여의도 진주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g261026915f6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72375"/>
            <a:ext cx="3933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61026915f6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4400" y="1100163"/>
            <a:ext cx="4648412" cy="560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61026915f6_0_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972575"/>
            <a:ext cx="4342752" cy="27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61026915f6_0_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4575" y="1335888"/>
            <a:ext cx="802005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261026915f6_0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61026915f6_0_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61026915f6_0_132"/>
          <p:cNvSpPr txBox="1"/>
          <p:nvPr/>
        </p:nvSpPr>
        <p:spPr>
          <a:xfrm>
            <a:off x="6674275" y="14864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평균 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35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0.75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2.7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78.22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10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261026915f6_0_132"/>
          <p:cNvSpPr txBox="1"/>
          <p:nvPr/>
        </p:nvSpPr>
        <p:spPr>
          <a:xfrm>
            <a:off x="377275" y="14102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여의도 진주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46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0.51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9</a:t>
            </a:r>
            <a:endParaRPr sz="2700">
              <a:solidFill>
                <a:schemeClr val="dk1"/>
              </a:solidFill>
              <a:highlight>
                <a:srgbClr val="11111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69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6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61026915f6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61026915f6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61026915f6_0_14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여의도진주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g261026915f6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25" y="1526550"/>
            <a:ext cx="5712726" cy="52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61026915f6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900" y="1073100"/>
            <a:ext cx="9088575" cy="52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1026915f6_7_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전반적 피드백 및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흐름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" name="Google Shape;329;g261026915f6_7_1"/>
          <p:cNvSpPr txBox="1">
            <a:spLocks noGrp="1"/>
          </p:cNvSpPr>
          <p:nvPr>
            <p:ph type="subTitle" idx="1"/>
          </p:nvPr>
        </p:nvSpPr>
        <p:spPr>
          <a:xfrm>
            <a:off x="9131375" y="5996025"/>
            <a:ext cx="2824800" cy="67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흐름 소개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슬라이드 담당 : 배진호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1026915f6_3_11"/>
          <p:cNvSpPr txBox="1">
            <a:spLocks noGrp="1"/>
          </p:cNvSpPr>
          <p:nvPr>
            <p:ph type="subTitle" idx="1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5" name="Google Shape;335;g261026915f6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188" y="856475"/>
            <a:ext cx="9577625" cy="52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1026915f6_3_17"/>
          <p:cNvSpPr txBox="1">
            <a:spLocks noGrp="1"/>
          </p:cNvSpPr>
          <p:nvPr>
            <p:ph type="subTitle" idx="1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2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1" name="Google Shape;341;g261026915f6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200" y="1023850"/>
            <a:ext cx="7671625" cy="41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1026915f6_3_23"/>
          <p:cNvSpPr txBox="1">
            <a:spLocks noGrp="1"/>
          </p:cNvSpPr>
          <p:nvPr>
            <p:ph type="subTitle" idx="1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3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7" name="Google Shape;347;g261026915f6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375" y="891225"/>
            <a:ext cx="8416450" cy="46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261026915f6_2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61026915f6_2_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" name="Google Shape;102;g261026915f6_2_54"/>
          <p:cNvGraphicFramePr/>
          <p:nvPr/>
        </p:nvGraphicFramePr>
        <p:xfrm>
          <a:off x="469400" y="1215650"/>
          <a:ext cx="11111100" cy="4299025"/>
        </p:xfrm>
        <a:graphic>
          <a:graphicData uri="http://schemas.openxmlformats.org/drawingml/2006/table">
            <a:tbl>
              <a:tblPr>
                <a:noFill/>
                <a:tableStyleId>{ADE76788-CC5E-434F-896B-6B2FC422E848}</a:tableStyleId>
              </a:tblPr>
              <a:tblGrid>
                <a:gridCol w="141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사용자 명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작업 영역</a:t>
                      </a: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주요 작업 목록</a:t>
                      </a:r>
                      <a:endParaRPr sz="2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 err="1">
                          <a:solidFill>
                            <a:schemeClr val="dk1"/>
                          </a:solidFill>
                        </a:rPr>
                        <a:t>이태형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err="1"/>
                        <a:t>데이터</a:t>
                      </a:r>
                      <a:r>
                        <a:rPr lang="en-US" sz="1900" b="1" dirty="0"/>
                        <a:t> </a:t>
                      </a:r>
                      <a:r>
                        <a:rPr lang="en-US" sz="1900" b="1" dirty="0" err="1"/>
                        <a:t>준비</a:t>
                      </a:r>
                      <a:endParaRPr sz="19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err="1"/>
                        <a:t>데이터</a:t>
                      </a:r>
                      <a:r>
                        <a:rPr lang="en-US" sz="1900" b="1" dirty="0"/>
                        <a:t> </a:t>
                      </a:r>
                      <a:r>
                        <a:rPr lang="en-US" sz="1900" b="1" dirty="0" err="1"/>
                        <a:t>분석</a:t>
                      </a:r>
                      <a:endParaRPr sz="19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pandas </a:t>
                      </a:r>
                      <a:r>
                        <a:rPr lang="en-US" dirty="0" err="1"/>
                        <a:t>라이브러리를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활용한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데이터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병합</a:t>
                      </a:r>
                      <a:r>
                        <a:rPr lang="en-US" dirty="0"/>
                        <a:t> 및 </a:t>
                      </a:r>
                      <a:r>
                        <a:rPr lang="en-US" dirty="0" err="1"/>
                        <a:t>전처리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작업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결측치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임의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처리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데이터의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전반적인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분석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수식</a:t>
                      </a:r>
                      <a:r>
                        <a:rPr lang="en-US" dirty="0"/>
                        <a:t> 등 </a:t>
                      </a:r>
                      <a:r>
                        <a:rPr lang="en-US" dirty="0" err="1"/>
                        <a:t>구현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지도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시각화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처리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등등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 err="1">
                          <a:solidFill>
                            <a:schemeClr val="dk1"/>
                          </a:solidFill>
                        </a:rPr>
                        <a:t>이승수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/>
                        <a:t>데이터 준비</a:t>
                      </a:r>
                      <a:endParaRPr sz="19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/>
                        <a:t>데이터 분석</a:t>
                      </a:r>
                      <a:endParaRPr sz="1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pandas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라이브러리를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활용한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데이터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병합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및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전처리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작업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결측치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임의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처리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좌표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거리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계산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작업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및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데이터</a:t>
                      </a: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정렬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 err="1">
                          <a:solidFill>
                            <a:schemeClr val="dk1"/>
                          </a:solidFill>
                        </a:rPr>
                        <a:t>정세윤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err="1"/>
                        <a:t>데이터</a:t>
                      </a:r>
                      <a:r>
                        <a:rPr lang="en-US" sz="1900" b="1" dirty="0"/>
                        <a:t> </a:t>
                      </a:r>
                      <a:r>
                        <a:rPr lang="en-US" sz="1900" b="1" dirty="0" err="1"/>
                        <a:t>분석</a:t>
                      </a:r>
                      <a:endParaRPr sz="19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err="1"/>
                        <a:t>시각화</a:t>
                      </a:r>
                      <a:endParaRPr sz="19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pandas, matplotlib </a:t>
                      </a:r>
                      <a:r>
                        <a:rPr lang="en-US" dirty="0" err="1"/>
                        <a:t>라이브러리를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활용한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자료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시각화</a:t>
                      </a:r>
                      <a:r>
                        <a:rPr lang="en-US" dirty="0"/>
                        <a:t> 및 </a:t>
                      </a:r>
                      <a:r>
                        <a:rPr lang="en-US" dirty="0" err="1"/>
                        <a:t>데이터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일괄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시각화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함수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구현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미래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필요한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함수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시각화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함수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구축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 err="1">
                          <a:solidFill>
                            <a:schemeClr val="dk1"/>
                          </a:solidFill>
                        </a:rPr>
                        <a:t>배진호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err="1">
                          <a:solidFill>
                            <a:schemeClr val="dk1"/>
                          </a:solidFill>
                        </a:rPr>
                        <a:t>데이터</a:t>
                      </a:r>
                      <a:r>
                        <a:rPr lang="en-US" sz="19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dk1"/>
                          </a:solidFill>
                        </a:rPr>
                        <a:t>분석</a:t>
                      </a:r>
                      <a:endParaRPr sz="19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err="1">
                          <a:solidFill>
                            <a:schemeClr val="dk1"/>
                          </a:solidFill>
                        </a:rPr>
                        <a:t>시각화</a:t>
                      </a:r>
                      <a:endParaRPr sz="19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pandas </a:t>
                      </a:r>
                      <a:r>
                        <a:rPr lang="en-US" dirty="0" err="1"/>
                        <a:t>라이브러리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활용한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데이터</a:t>
                      </a:r>
                      <a:r>
                        <a:rPr lang="en-US" dirty="0"/>
                        <a:t>(값) </a:t>
                      </a:r>
                      <a:r>
                        <a:rPr lang="en-US" dirty="0" err="1"/>
                        <a:t>분석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간략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시각화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함수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구현</a:t>
                      </a:r>
                      <a:r>
                        <a:rPr lang="en-US" dirty="0"/>
                        <a:t> 및 </a:t>
                      </a:r>
                      <a:r>
                        <a:rPr lang="en-US" dirty="0" err="1"/>
                        <a:t>좌표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계산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오류</a:t>
                      </a:r>
                      <a:r>
                        <a:rPr lang="en-US" dirty="0"/>
                        <a:t> 및 </a:t>
                      </a:r>
                      <a:r>
                        <a:rPr lang="en-US" dirty="0" err="1"/>
                        <a:t>시간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복잡도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수정</a:t>
                      </a:r>
                      <a:r>
                        <a:rPr lang="en-US" dirty="0"/>
                        <a:t>, 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GUI </a:t>
                      </a:r>
                      <a:r>
                        <a:rPr lang="en-US" dirty="0" err="1"/>
                        <a:t>구현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026915f6_3_30"/>
          <p:cNvSpPr txBox="1">
            <a:spLocks noGrp="1"/>
          </p:cNvSpPr>
          <p:nvPr>
            <p:ph type="subTitle" idx="1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3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3" name="Google Shape;353;g261026915f6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00" y="853350"/>
            <a:ext cx="8936050" cy="48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1026915f6_3_36"/>
          <p:cNvSpPr txBox="1">
            <a:spLocks noGrp="1"/>
          </p:cNvSpPr>
          <p:nvPr>
            <p:ph type="subTitle" idx="1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4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g261026915f6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513" y="860513"/>
            <a:ext cx="5088975" cy="5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1026915f6_3_42"/>
          <p:cNvSpPr txBox="1">
            <a:spLocks noGrp="1"/>
          </p:cNvSpPr>
          <p:nvPr>
            <p:ph type="subTitle" idx="1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5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5" name="Google Shape;365;g261026915f6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925" y="1241750"/>
            <a:ext cx="7008025" cy="40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1026915f6_3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오류 고찰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g261026915f6_3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1026915f6_3_5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진입 장벽 1 - 외부에서 내려받은 데이터의 파일 용량</a:t>
            </a:r>
            <a:endParaRPr sz="3500"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7" name="Google Shape;377;g261026915f6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750" y="3076050"/>
            <a:ext cx="6696511" cy="7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61026915f6_3_5"/>
          <p:cNvSpPr txBox="1">
            <a:spLocks noGrp="1"/>
          </p:cNvSpPr>
          <p:nvPr>
            <p:ph type="ctrTitle"/>
          </p:nvPr>
        </p:nvSpPr>
        <p:spPr>
          <a:xfrm>
            <a:off x="2262000" y="5130050"/>
            <a:ext cx="7668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50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열린 데이터 광장에서 내려받은 정리본으로 해결</a:t>
            </a:r>
            <a:endParaRPr sz="2550"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1026915f6_3_50"/>
          <p:cNvSpPr txBox="1"/>
          <p:nvPr/>
        </p:nvSpPr>
        <p:spPr>
          <a:xfrm>
            <a:off x="6538388" y="44182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4" name="Google Shape;384;g261026915f6_3_50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5" name="Google Shape;385;g261026915f6_3_50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6" name="Google Shape;386;g261026915f6_3_50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7" name="Google Shape;387;g261026915f6_3_50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8" name="Google Shape;388;g261026915f6_3_50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9" name="Google Shape;389;g261026915f6_3_50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0" name="Google Shape;390;g261026915f6_3_50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1" name="Google Shape;391;g261026915f6_3_50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2" name="Google Shape;392;g261026915f6_3_50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3" name="Google Shape;393;g261026915f6_3_50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4" name="Google Shape;394;g261026915f6_3_50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5" name="Google Shape;395;g261026915f6_3_50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6" name="Google Shape;396;g261026915f6_3_50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7" name="Google Shape;397;g261026915f6_3_50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1026915f6_3_71"/>
          <p:cNvSpPr/>
          <p:nvPr/>
        </p:nvSpPr>
        <p:spPr>
          <a:xfrm>
            <a:off x="2813250" y="104175"/>
            <a:ext cx="5977200" cy="579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61026915f6_3_71"/>
          <p:cNvSpPr txBox="1"/>
          <p:nvPr/>
        </p:nvSpPr>
        <p:spPr>
          <a:xfrm>
            <a:off x="6106875" y="39730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4" name="Google Shape;404;g261026915f6_3_71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5" name="Google Shape;405;g261026915f6_3_71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6" name="Google Shape;406;g261026915f6_3_71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7" name="Google Shape;407;g261026915f6_3_71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8" name="Google Shape;408;g261026915f6_3_71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9" name="Google Shape;409;g261026915f6_3_71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0" name="Google Shape;410;g261026915f6_3_71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1" name="Google Shape;411;g261026915f6_3_71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2" name="Google Shape;412;g261026915f6_3_71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3" name="Google Shape;413;g261026915f6_3_71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4" name="Google Shape;414;g261026915f6_3_71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5" name="Google Shape;415;g261026915f6_3_71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6" name="Google Shape;416;g261026915f6_3_71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7" name="Google Shape;417;g261026915f6_3_71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18" name="Google Shape;418;g261026915f6_3_71"/>
          <p:cNvCxnSpPr>
            <a:stCxn id="411" idx="7"/>
            <a:endCxn id="405" idx="3"/>
          </p:cNvCxnSpPr>
          <p:nvPr/>
        </p:nvCxnSpPr>
        <p:spPr>
          <a:xfrm rot="10800000" flipH="1">
            <a:off x="4314191" y="3047537"/>
            <a:ext cx="1262100" cy="15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261026915f6_3_71"/>
          <p:cNvCxnSpPr>
            <a:stCxn id="409" idx="6"/>
          </p:cNvCxnSpPr>
          <p:nvPr/>
        </p:nvCxnSpPr>
        <p:spPr>
          <a:xfrm rot="10800000" flipH="1">
            <a:off x="2406400" y="3047575"/>
            <a:ext cx="316980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g261026915f6_3_71"/>
          <p:cNvCxnSpPr>
            <a:stCxn id="407" idx="6"/>
          </p:cNvCxnSpPr>
          <p:nvPr/>
        </p:nvCxnSpPr>
        <p:spPr>
          <a:xfrm>
            <a:off x="1749775" y="2856725"/>
            <a:ext cx="3763200" cy="1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g261026915f6_3_71"/>
          <p:cNvCxnSpPr>
            <a:stCxn id="405" idx="5"/>
            <a:endCxn id="413" idx="0"/>
          </p:cNvCxnSpPr>
          <p:nvPr/>
        </p:nvCxnSpPr>
        <p:spPr>
          <a:xfrm>
            <a:off x="5881916" y="3047413"/>
            <a:ext cx="1292400" cy="9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g261026915f6_3_71"/>
          <p:cNvCxnSpPr>
            <a:endCxn id="414" idx="2"/>
          </p:cNvCxnSpPr>
          <p:nvPr/>
        </p:nvCxnSpPr>
        <p:spPr>
          <a:xfrm>
            <a:off x="5945350" y="3047275"/>
            <a:ext cx="2823000" cy="6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g261026915f6_3_71"/>
          <p:cNvCxnSpPr>
            <a:endCxn id="416" idx="1"/>
          </p:cNvCxnSpPr>
          <p:nvPr/>
        </p:nvCxnSpPr>
        <p:spPr>
          <a:xfrm>
            <a:off x="5945334" y="3003562"/>
            <a:ext cx="4999500" cy="16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g261026915f6_3_71"/>
          <p:cNvSpPr txBox="1"/>
          <p:nvPr/>
        </p:nvSpPr>
        <p:spPr>
          <a:xfrm>
            <a:off x="4557100" y="45586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5" name="Google Shape;425;g261026915f6_3_71"/>
          <p:cNvSpPr txBox="1"/>
          <p:nvPr/>
        </p:nvSpPr>
        <p:spPr>
          <a:xfrm>
            <a:off x="6783950" y="42773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g261026915f6_3_71"/>
          <p:cNvSpPr txBox="1"/>
          <p:nvPr/>
        </p:nvSpPr>
        <p:spPr>
          <a:xfrm>
            <a:off x="2503275" y="41647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g261026915f6_3_71"/>
          <p:cNvSpPr txBox="1"/>
          <p:nvPr/>
        </p:nvSpPr>
        <p:spPr>
          <a:xfrm>
            <a:off x="1926300" y="30035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8" name="Google Shape;428;g261026915f6_3_71"/>
          <p:cNvSpPr txBox="1"/>
          <p:nvPr/>
        </p:nvSpPr>
        <p:spPr>
          <a:xfrm>
            <a:off x="9372425" y="3225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g261026915f6_3_71"/>
          <p:cNvSpPr txBox="1"/>
          <p:nvPr/>
        </p:nvSpPr>
        <p:spPr>
          <a:xfrm>
            <a:off x="10826475" y="4020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1026915f6_3_102"/>
          <p:cNvSpPr/>
          <p:nvPr/>
        </p:nvSpPr>
        <p:spPr>
          <a:xfrm>
            <a:off x="2813250" y="104175"/>
            <a:ext cx="5977200" cy="579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61026915f6_3_102"/>
          <p:cNvSpPr/>
          <p:nvPr/>
        </p:nvSpPr>
        <p:spPr>
          <a:xfrm>
            <a:off x="3836300" y="3684750"/>
            <a:ext cx="3763200" cy="189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261026915f6_3_102"/>
          <p:cNvSpPr txBox="1"/>
          <p:nvPr/>
        </p:nvSpPr>
        <p:spPr>
          <a:xfrm>
            <a:off x="6106875" y="39138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7" name="Google Shape;437;g261026915f6_3_102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8" name="Google Shape;438;g261026915f6_3_102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9" name="Google Shape;439;g261026915f6_3_102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0" name="Google Shape;440;g261026915f6_3_102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1" name="Google Shape;441;g261026915f6_3_102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2" name="Google Shape;442;g261026915f6_3_102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3" name="Google Shape;443;g261026915f6_3_102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4" name="Google Shape;444;g261026915f6_3_102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5" name="Google Shape;445;g261026915f6_3_102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6" name="Google Shape;446;g261026915f6_3_102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7" name="Google Shape;447;g261026915f6_3_102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8" name="Google Shape;448;g261026915f6_3_102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9" name="Google Shape;449;g261026915f6_3_102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50" name="Google Shape;450;g261026915f6_3_102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51" name="Google Shape;451;g261026915f6_3_102"/>
          <p:cNvCxnSpPr>
            <a:stCxn id="444" idx="7"/>
            <a:endCxn id="438" idx="3"/>
          </p:cNvCxnSpPr>
          <p:nvPr/>
        </p:nvCxnSpPr>
        <p:spPr>
          <a:xfrm rot="10800000" flipH="1">
            <a:off x="4314191" y="3047537"/>
            <a:ext cx="1262100" cy="15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g261026915f6_3_102"/>
          <p:cNvCxnSpPr>
            <a:stCxn id="442" idx="6"/>
          </p:cNvCxnSpPr>
          <p:nvPr/>
        </p:nvCxnSpPr>
        <p:spPr>
          <a:xfrm rot="10800000" flipH="1">
            <a:off x="2406400" y="3047575"/>
            <a:ext cx="316980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g261026915f6_3_102"/>
          <p:cNvCxnSpPr>
            <a:stCxn id="440" idx="6"/>
          </p:cNvCxnSpPr>
          <p:nvPr/>
        </p:nvCxnSpPr>
        <p:spPr>
          <a:xfrm>
            <a:off x="1749775" y="2856725"/>
            <a:ext cx="3763200" cy="1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g261026915f6_3_102"/>
          <p:cNvCxnSpPr>
            <a:stCxn id="438" idx="5"/>
            <a:endCxn id="446" idx="0"/>
          </p:cNvCxnSpPr>
          <p:nvPr/>
        </p:nvCxnSpPr>
        <p:spPr>
          <a:xfrm>
            <a:off x="5881916" y="3047413"/>
            <a:ext cx="1292400" cy="9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g261026915f6_3_102"/>
          <p:cNvCxnSpPr>
            <a:endCxn id="447" idx="2"/>
          </p:cNvCxnSpPr>
          <p:nvPr/>
        </p:nvCxnSpPr>
        <p:spPr>
          <a:xfrm>
            <a:off x="5945350" y="3047275"/>
            <a:ext cx="2823000" cy="6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g261026915f6_3_102"/>
          <p:cNvCxnSpPr>
            <a:endCxn id="449" idx="1"/>
          </p:cNvCxnSpPr>
          <p:nvPr/>
        </p:nvCxnSpPr>
        <p:spPr>
          <a:xfrm>
            <a:off x="5945334" y="3003562"/>
            <a:ext cx="4999500" cy="16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g261026915f6_3_102"/>
          <p:cNvSpPr txBox="1"/>
          <p:nvPr/>
        </p:nvSpPr>
        <p:spPr>
          <a:xfrm>
            <a:off x="4557100" y="45586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g261026915f6_3_102"/>
          <p:cNvSpPr txBox="1"/>
          <p:nvPr/>
        </p:nvSpPr>
        <p:spPr>
          <a:xfrm>
            <a:off x="6783950" y="42773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9" name="Google Shape;459;g261026915f6_3_102"/>
          <p:cNvSpPr txBox="1"/>
          <p:nvPr/>
        </p:nvSpPr>
        <p:spPr>
          <a:xfrm>
            <a:off x="2503275" y="41647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g261026915f6_3_102"/>
          <p:cNvSpPr txBox="1"/>
          <p:nvPr/>
        </p:nvSpPr>
        <p:spPr>
          <a:xfrm>
            <a:off x="1926300" y="30035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g261026915f6_3_102"/>
          <p:cNvSpPr txBox="1"/>
          <p:nvPr/>
        </p:nvSpPr>
        <p:spPr>
          <a:xfrm>
            <a:off x="9372425" y="3225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g261026915f6_3_102"/>
          <p:cNvSpPr txBox="1"/>
          <p:nvPr/>
        </p:nvSpPr>
        <p:spPr>
          <a:xfrm>
            <a:off x="10826475" y="4020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1026915f6_3_167"/>
          <p:cNvSpPr/>
          <p:nvPr/>
        </p:nvSpPr>
        <p:spPr>
          <a:xfrm>
            <a:off x="2813250" y="104175"/>
            <a:ext cx="5977200" cy="579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61026915f6_3_167"/>
          <p:cNvSpPr/>
          <p:nvPr/>
        </p:nvSpPr>
        <p:spPr>
          <a:xfrm>
            <a:off x="3836300" y="3684750"/>
            <a:ext cx="3763200" cy="189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261026915f6_3_167"/>
          <p:cNvSpPr txBox="1"/>
          <p:nvPr/>
        </p:nvSpPr>
        <p:spPr>
          <a:xfrm>
            <a:off x="6204438" y="39730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0" name="Google Shape;470;g261026915f6_3_167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1" name="Google Shape;471;g261026915f6_3_167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2" name="Google Shape;472;g261026915f6_3_167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3" name="Google Shape;473;g261026915f6_3_167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4" name="Google Shape;474;g261026915f6_3_167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5" name="Google Shape;475;g261026915f6_3_167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6" name="Google Shape;476;g261026915f6_3_167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7" name="Google Shape;477;g261026915f6_3_167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8" name="Google Shape;478;g261026915f6_3_167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9" name="Google Shape;479;g261026915f6_3_167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0" name="Google Shape;480;g261026915f6_3_167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1" name="Google Shape;481;g261026915f6_3_167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2" name="Google Shape;482;g261026915f6_3_167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3" name="Google Shape;483;g261026915f6_3_167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84" name="Google Shape;484;g261026915f6_3_167"/>
          <p:cNvCxnSpPr>
            <a:stCxn id="477" idx="7"/>
            <a:endCxn id="471" idx="3"/>
          </p:cNvCxnSpPr>
          <p:nvPr/>
        </p:nvCxnSpPr>
        <p:spPr>
          <a:xfrm rot="10800000" flipH="1">
            <a:off x="4314191" y="3047537"/>
            <a:ext cx="1262100" cy="15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g261026915f6_3_167"/>
          <p:cNvCxnSpPr>
            <a:stCxn id="475" idx="6"/>
          </p:cNvCxnSpPr>
          <p:nvPr/>
        </p:nvCxnSpPr>
        <p:spPr>
          <a:xfrm rot="10800000" flipH="1">
            <a:off x="2406400" y="3047575"/>
            <a:ext cx="316980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g261026915f6_3_167"/>
          <p:cNvCxnSpPr>
            <a:stCxn id="473" idx="6"/>
          </p:cNvCxnSpPr>
          <p:nvPr/>
        </p:nvCxnSpPr>
        <p:spPr>
          <a:xfrm>
            <a:off x="1749775" y="2856725"/>
            <a:ext cx="3763200" cy="1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g261026915f6_3_167"/>
          <p:cNvCxnSpPr>
            <a:stCxn id="471" idx="5"/>
            <a:endCxn id="479" idx="0"/>
          </p:cNvCxnSpPr>
          <p:nvPr/>
        </p:nvCxnSpPr>
        <p:spPr>
          <a:xfrm>
            <a:off x="5881916" y="3047413"/>
            <a:ext cx="1292400" cy="9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g261026915f6_3_167"/>
          <p:cNvCxnSpPr>
            <a:endCxn id="480" idx="2"/>
          </p:cNvCxnSpPr>
          <p:nvPr/>
        </p:nvCxnSpPr>
        <p:spPr>
          <a:xfrm>
            <a:off x="5945350" y="3047275"/>
            <a:ext cx="2823000" cy="6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g261026915f6_3_167"/>
          <p:cNvCxnSpPr>
            <a:endCxn id="482" idx="1"/>
          </p:cNvCxnSpPr>
          <p:nvPr/>
        </p:nvCxnSpPr>
        <p:spPr>
          <a:xfrm>
            <a:off x="5945334" y="3003562"/>
            <a:ext cx="4999500" cy="16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g261026915f6_3_167"/>
          <p:cNvSpPr txBox="1"/>
          <p:nvPr/>
        </p:nvSpPr>
        <p:spPr>
          <a:xfrm>
            <a:off x="4557100" y="45586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1" name="Google Shape;491;g261026915f6_3_167"/>
          <p:cNvSpPr txBox="1"/>
          <p:nvPr/>
        </p:nvSpPr>
        <p:spPr>
          <a:xfrm>
            <a:off x="6783950" y="42773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2" name="Google Shape;492;g261026915f6_3_167"/>
          <p:cNvSpPr txBox="1"/>
          <p:nvPr/>
        </p:nvSpPr>
        <p:spPr>
          <a:xfrm>
            <a:off x="2503275" y="41647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3" name="Google Shape;493;g261026915f6_3_167"/>
          <p:cNvSpPr txBox="1"/>
          <p:nvPr/>
        </p:nvSpPr>
        <p:spPr>
          <a:xfrm>
            <a:off x="1926300" y="30035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4" name="Google Shape;494;g261026915f6_3_167"/>
          <p:cNvSpPr txBox="1"/>
          <p:nvPr/>
        </p:nvSpPr>
        <p:spPr>
          <a:xfrm>
            <a:off x="9372425" y="3225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5" name="Google Shape;495;g261026915f6_3_167"/>
          <p:cNvSpPr txBox="1"/>
          <p:nvPr/>
        </p:nvSpPr>
        <p:spPr>
          <a:xfrm>
            <a:off x="10826475" y="4020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6" name="Google Shape;496;g261026915f6_3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950" y="1118675"/>
            <a:ext cx="2286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61026915f6_3_167"/>
          <p:cNvSpPr txBox="1"/>
          <p:nvPr/>
        </p:nvSpPr>
        <p:spPr>
          <a:xfrm>
            <a:off x="9443950" y="1212475"/>
            <a:ext cx="2823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시간복잡도</a:t>
            </a:r>
            <a:endParaRPr sz="36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NanumGothic ExtraBold"/>
                <a:ea typeface="NanumGothic ExtraBold"/>
                <a:cs typeface="NanumGothic ExtraBold"/>
                <a:sym typeface="NanumGothic ExtraBold"/>
              </a:rPr>
              <a:t>O(n^2)</a:t>
            </a:r>
            <a:endParaRPr sz="36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61026915f6_3_134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03" name="Google Shape;503;g261026915f6_3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250" y="1420850"/>
            <a:ext cx="690562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475" y="1363472"/>
            <a:ext cx="5269377" cy="448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800" y="1314649"/>
            <a:ext cx="5213125" cy="436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5595" y="228800"/>
            <a:ext cx="870966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1026915f6_3_201"/>
          <p:cNvSpPr txBox="1"/>
          <p:nvPr/>
        </p:nvSpPr>
        <p:spPr>
          <a:xfrm>
            <a:off x="6664863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09" name="Google Shape;509;g261026915f6_3_201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해결 방법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0" name="Google Shape;510;g261026915f6_3_201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1" name="Google Shape;511;g261026915f6_3_201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2" name="Google Shape;512;g261026915f6_3_201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3" name="Google Shape;513;g261026915f6_3_201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4" name="Google Shape;514;g261026915f6_3_201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5" name="Google Shape;515;g261026915f6_3_201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6" name="Google Shape;516;g261026915f6_3_201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7" name="Google Shape;517;g261026915f6_3_201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8" name="Google Shape;518;g261026915f6_3_201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9" name="Google Shape;519;g261026915f6_3_201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0" name="Google Shape;520;g261026915f6_3_201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1" name="Google Shape;521;g261026915f6_3_201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2" name="Google Shape;522;g261026915f6_3_201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3" name="Google Shape;523;g261026915f6_3_201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4" name="Google Shape;524;g261026915f6_3_201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5" name="Google Shape;525;g261026915f6_3_201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6" name="Google Shape;526;g261026915f6_3_201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61026915f6_3_220"/>
          <p:cNvSpPr txBox="1"/>
          <p:nvPr/>
        </p:nvSpPr>
        <p:spPr>
          <a:xfrm>
            <a:off x="663332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2" name="Google Shape;532;g261026915f6_3_220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해결 방법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3" name="Google Shape;533;g261026915f6_3_220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4" name="Google Shape;534;g261026915f6_3_220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5" name="Google Shape;535;g261026915f6_3_220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6" name="Google Shape;536;g261026915f6_3_220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7" name="Google Shape;537;g261026915f6_3_220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8" name="Google Shape;538;g261026915f6_3_220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9" name="Google Shape;539;g261026915f6_3_220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0" name="Google Shape;540;g261026915f6_3_220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1" name="Google Shape;541;g261026915f6_3_220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2" name="Google Shape;542;g261026915f6_3_220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3" name="Google Shape;543;g261026915f6_3_220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4" name="Google Shape;544;g261026915f6_3_220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5" name="Google Shape;545;g261026915f6_3_220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46" name="Google Shape;546;g261026915f6_3_220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g261026915f6_3_220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g261026915f6_3_220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g261026915f6_3_220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g261026915f6_3_220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g261026915f6_3_220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g261026915f6_3_220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g261026915f6_3_220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g261026915f6_3_220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g261026915f6_3_220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g261026915f6_3_220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g261026915f6_3_220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g261026915f6_3_220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g261026915f6_3_220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g261026915f6_3_220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g261026915f6_3_220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g261026915f6_3_220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g261026915f6_3_220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g261026915f6_3_220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g261026915f6_3_220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261026915f6_3_220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7" name="Google Shape;567;g261026915f6_3_220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61026915f6_3_220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69" name="Google Shape;569;g261026915f6_3_220"/>
          <p:cNvCxnSpPr>
            <a:stCxn id="566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g261026915f6_3_220"/>
          <p:cNvCxnSpPr>
            <a:stCxn id="568" idx="0"/>
            <a:endCxn id="567" idx="3"/>
          </p:cNvCxnSpPr>
          <p:nvPr/>
        </p:nvCxnSpPr>
        <p:spPr>
          <a:xfrm rot="10800000" flipH="1">
            <a:off x="10248150" y="1468750"/>
            <a:ext cx="327300" cy="5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1" name="Google Shape;571;g261026915f6_3_220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2" name="Google Shape;572;g261026915f6_3_220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3" name="Google Shape;573;g261026915f6_3_220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4" name="Google Shape;574;g261026915f6_3_220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5" name="Google Shape;575;g261026915f6_3_220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6" name="Google Shape;576;g261026915f6_3_220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61026915f6_3_264"/>
          <p:cNvSpPr txBox="1"/>
          <p:nvPr/>
        </p:nvSpPr>
        <p:spPr>
          <a:xfrm>
            <a:off x="6802863" y="44641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2" name="Google Shape;582;g261026915f6_3_264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3" name="Google Shape;583;g261026915f6_3_264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4" name="Google Shape;584;g261026915f6_3_264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5" name="Google Shape;585;g261026915f6_3_264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6" name="Google Shape;586;g261026915f6_3_264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7" name="Google Shape;587;g261026915f6_3_264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8" name="Google Shape;588;g261026915f6_3_264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9" name="Google Shape;589;g261026915f6_3_264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0" name="Google Shape;590;g261026915f6_3_264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1" name="Google Shape;591;g261026915f6_3_264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2" name="Google Shape;592;g261026915f6_3_264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3" name="Google Shape;593;g261026915f6_3_264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4" name="Google Shape;594;g261026915f6_3_264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95" name="Google Shape;595;g261026915f6_3_264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g261026915f6_3_264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g261026915f6_3_264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g261026915f6_3_264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g261026915f6_3_264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g261026915f6_3_264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g261026915f6_3_264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g261026915f6_3_264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g261026915f6_3_264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g261026915f6_3_264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g261026915f6_3_264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g261026915f6_3_264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g261026915f6_3_264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g261026915f6_3_264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g261026915f6_3_264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g261026915f6_3_264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g261026915f6_3_264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g261026915f6_3_264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g261026915f6_3_264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g261026915f6_3_264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261026915f6_3_264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6" name="Google Shape;616;g261026915f6_3_264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261026915f6_3_264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18" name="Google Shape;618;g261026915f6_3_264"/>
          <p:cNvCxnSpPr>
            <a:stCxn id="615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g261026915f6_3_264"/>
          <p:cNvCxnSpPr>
            <a:stCxn id="617" idx="0"/>
            <a:endCxn id="616" idx="3"/>
          </p:cNvCxnSpPr>
          <p:nvPr/>
        </p:nvCxnSpPr>
        <p:spPr>
          <a:xfrm rot="10800000" flipH="1">
            <a:off x="10248150" y="1468750"/>
            <a:ext cx="327300" cy="5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0" name="Google Shape;620;g261026915f6_3_264"/>
          <p:cNvSpPr/>
          <p:nvPr/>
        </p:nvSpPr>
        <p:spPr>
          <a:xfrm>
            <a:off x="132625" y="151550"/>
            <a:ext cx="8847300" cy="77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프로그램이 init될 때 모든 격자 위치에 해당하는 부모의 좌표를 저장</a:t>
            </a:r>
            <a:endParaRPr sz="23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1" name="Google Shape;621;g261026915f6_3_264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2" name="Google Shape;622;g261026915f6_3_264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3" name="Google Shape;623;g261026915f6_3_264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4" name="Google Shape;624;g261026915f6_3_264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5" name="Google Shape;625;g261026915f6_3_264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6" name="Google Shape;626;g261026915f6_3_264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1026915f6_3_314"/>
          <p:cNvSpPr txBox="1"/>
          <p:nvPr/>
        </p:nvSpPr>
        <p:spPr>
          <a:xfrm>
            <a:off x="6802863" y="44641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2" name="Google Shape;632;g261026915f6_3_314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3" name="Google Shape;633;g261026915f6_3_314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4" name="Google Shape;634;g261026915f6_3_314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5" name="Google Shape;635;g261026915f6_3_314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6" name="Google Shape;636;g261026915f6_3_314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7" name="Google Shape;637;g261026915f6_3_314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8" name="Google Shape;638;g261026915f6_3_314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9" name="Google Shape;639;g261026915f6_3_314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0" name="Google Shape;640;g261026915f6_3_314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1" name="Google Shape;641;g261026915f6_3_314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2" name="Google Shape;642;g261026915f6_3_314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3" name="Google Shape;643;g261026915f6_3_314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4" name="Google Shape;644;g261026915f6_3_314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645" name="Google Shape;645;g261026915f6_3_314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g261026915f6_3_314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g261026915f6_3_314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g261026915f6_3_314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g261026915f6_3_314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g261026915f6_3_314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g261026915f6_3_314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g261026915f6_3_314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g261026915f6_3_314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g261026915f6_3_314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g261026915f6_3_314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g261026915f6_3_314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657;g261026915f6_3_314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g261026915f6_3_314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g261026915f6_3_314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g261026915f6_3_314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g261026915f6_3_314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g261026915f6_3_314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g261026915f6_3_314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g261026915f6_3_314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261026915f6_3_314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6" name="Google Shape;666;g261026915f6_3_314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261026915f6_3_314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68" name="Google Shape;668;g261026915f6_3_314"/>
          <p:cNvCxnSpPr>
            <a:stCxn id="665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g261026915f6_3_314"/>
          <p:cNvCxnSpPr>
            <a:stCxn id="667" idx="0"/>
            <a:endCxn id="666" idx="3"/>
          </p:cNvCxnSpPr>
          <p:nvPr/>
        </p:nvCxnSpPr>
        <p:spPr>
          <a:xfrm rot="10800000" flipH="1">
            <a:off x="10248150" y="1468750"/>
            <a:ext cx="327300" cy="5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g261026915f6_3_314"/>
          <p:cNvSpPr/>
          <p:nvPr/>
        </p:nvSpPr>
        <p:spPr>
          <a:xfrm>
            <a:off x="132625" y="151550"/>
            <a:ext cx="8847300" cy="77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프로그램이 init될 때 모든 격자 위치에 해당하는 부모의 좌표를 저장</a:t>
            </a:r>
            <a:endParaRPr sz="23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1" name="Google Shape;671;g261026915f6_3_314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2" name="Google Shape;672;g261026915f6_3_314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3" name="Google Shape;673;g261026915f6_3_314"/>
          <p:cNvSpPr/>
          <p:nvPr/>
        </p:nvSpPr>
        <p:spPr>
          <a:xfrm>
            <a:off x="1032500" y="287012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261026915f6_3_314"/>
          <p:cNvSpPr/>
          <p:nvPr/>
        </p:nvSpPr>
        <p:spPr>
          <a:xfrm>
            <a:off x="1959525" y="36698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261026915f6_3_314"/>
          <p:cNvSpPr/>
          <p:nvPr/>
        </p:nvSpPr>
        <p:spPr>
          <a:xfrm>
            <a:off x="6672025" y="37251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261026915f6_3_314"/>
          <p:cNvSpPr/>
          <p:nvPr/>
        </p:nvSpPr>
        <p:spPr>
          <a:xfrm>
            <a:off x="8577125" y="285678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261026915f6_3_314"/>
          <p:cNvSpPr/>
          <p:nvPr/>
        </p:nvSpPr>
        <p:spPr>
          <a:xfrm>
            <a:off x="10451925" y="449633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61026915f6_3_314"/>
          <p:cNvSpPr/>
          <p:nvPr/>
        </p:nvSpPr>
        <p:spPr>
          <a:xfrm>
            <a:off x="5717300" y="194186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g261026915f6_3_314"/>
          <p:cNvSpPr/>
          <p:nvPr/>
        </p:nvSpPr>
        <p:spPr>
          <a:xfrm>
            <a:off x="4807575" y="283351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261026915f6_3_314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81" name="Google Shape;681;g261026915f6_3_314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82" name="Google Shape;682;g261026915f6_3_314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83" name="Google Shape;683;g261026915f6_3_314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84" name="Google Shape;684;g261026915f6_3_314"/>
          <p:cNvSpPr/>
          <p:nvPr/>
        </p:nvSpPr>
        <p:spPr>
          <a:xfrm>
            <a:off x="3848713" y="4532700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61026915f6_3_381"/>
          <p:cNvSpPr/>
          <p:nvPr/>
        </p:nvSpPr>
        <p:spPr>
          <a:xfrm>
            <a:off x="5717300" y="194186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61026915f6_3_381"/>
          <p:cNvSpPr/>
          <p:nvPr/>
        </p:nvSpPr>
        <p:spPr>
          <a:xfrm>
            <a:off x="1032500" y="287012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261026915f6_3_381"/>
          <p:cNvSpPr/>
          <p:nvPr/>
        </p:nvSpPr>
        <p:spPr>
          <a:xfrm>
            <a:off x="1959525" y="36698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261026915f6_3_381"/>
          <p:cNvSpPr/>
          <p:nvPr/>
        </p:nvSpPr>
        <p:spPr>
          <a:xfrm>
            <a:off x="6672025" y="37251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261026915f6_3_381"/>
          <p:cNvSpPr/>
          <p:nvPr/>
        </p:nvSpPr>
        <p:spPr>
          <a:xfrm>
            <a:off x="8577125" y="285678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261026915f6_3_381"/>
          <p:cNvSpPr/>
          <p:nvPr/>
        </p:nvSpPr>
        <p:spPr>
          <a:xfrm>
            <a:off x="10451925" y="449633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261026915f6_3_381"/>
          <p:cNvSpPr/>
          <p:nvPr/>
        </p:nvSpPr>
        <p:spPr>
          <a:xfrm>
            <a:off x="4807575" y="283351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61026915f6_3_381"/>
          <p:cNvSpPr/>
          <p:nvPr/>
        </p:nvSpPr>
        <p:spPr>
          <a:xfrm>
            <a:off x="3848713" y="4532700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261026915f6_3_381"/>
          <p:cNvSpPr txBox="1"/>
          <p:nvPr/>
        </p:nvSpPr>
        <p:spPr>
          <a:xfrm>
            <a:off x="6802863" y="44641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8" name="Google Shape;698;g261026915f6_3_381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9" name="Google Shape;699;g261026915f6_3_381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0" name="Google Shape;700;g261026915f6_3_381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1" name="Google Shape;701;g261026915f6_3_381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2" name="Google Shape;702;g261026915f6_3_381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3" name="Google Shape;703;g261026915f6_3_381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4" name="Google Shape;704;g261026915f6_3_381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5" name="Google Shape;705;g261026915f6_3_381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6" name="Google Shape;706;g261026915f6_3_381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7" name="Google Shape;707;g261026915f6_3_381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8" name="Google Shape;708;g261026915f6_3_381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9" name="Google Shape;709;g261026915f6_3_381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10" name="Google Shape;710;g261026915f6_3_381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711" name="Google Shape;711;g261026915f6_3_381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g261026915f6_3_381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g261026915f6_3_381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g261026915f6_3_381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261026915f6_3_381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g261026915f6_3_381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g261026915f6_3_381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g261026915f6_3_381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g261026915f6_3_381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g261026915f6_3_381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g261026915f6_3_381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g261026915f6_3_381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g261026915f6_3_381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" name="Google Shape;724;g261026915f6_3_381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5" name="Google Shape;725;g261026915f6_3_381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g261026915f6_3_381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" name="Google Shape;727;g261026915f6_3_381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g261026915f6_3_381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9" name="Google Shape;729;g261026915f6_3_381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g261026915f6_3_381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261026915f6_3_381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2" name="Google Shape;732;g261026915f6_3_381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261026915f6_3_381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34" name="Google Shape;734;g261026915f6_3_381"/>
          <p:cNvCxnSpPr>
            <a:stCxn id="731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5" name="Google Shape;735;g261026915f6_3_381"/>
          <p:cNvCxnSpPr>
            <a:stCxn id="733" idx="0"/>
            <a:endCxn id="732" idx="3"/>
          </p:cNvCxnSpPr>
          <p:nvPr/>
        </p:nvCxnSpPr>
        <p:spPr>
          <a:xfrm rot="10800000" flipH="1">
            <a:off x="10248150" y="1468750"/>
            <a:ext cx="327300" cy="5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6" name="Google Shape;736;g261026915f6_3_381"/>
          <p:cNvSpPr/>
          <p:nvPr/>
        </p:nvSpPr>
        <p:spPr>
          <a:xfrm>
            <a:off x="132625" y="151550"/>
            <a:ext cx="8847300" cy="77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조회 대상의 실 좌표를 격자 좌표로 변환</a:t>
            </a:r>
            <a:endParaRPr sz="23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7" name="Google Shape;737;g261026915f6_3_381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8" name="Google Shape;738;g261026915f6_3_381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9" name="Google Shape;739;g261026915f6_3_381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0" name="Google Shape;740;g261026915f6_3_381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1" name="Google Shape;741;g261026915f6_3_381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2" name="Google Shape;742;g261026915f6_3_381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3" name="Google Shape;743;g261026915f6_3_381"/>
          <p:cNvSpPr/>
          <p:nvPr/>
        </p:nvSpPr>
        <p:spPr>
          <a:xfrm>
            <a:off x="5691147" y="2191854"/>
            <a:ext cx="712200" cy="1199100"/>
          </a:xfrm>
          <a:prstGeom prst="rect">
            <a:avLst/>
          </a:prstGeom>
          <a:solidFill>
            <a:srgbClr val="E3FBFF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261026915f6_3_381"/>
          <p:cNvSpPr txBox="1"/>
          <p:nvPr/>
        </p:nvSpPr>
        <p:spPr>
          <a:xfrm>
            <a:off x="6873450" y="2074025"/>
            <a:ext cx="17178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격자:6,1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anum Gothic"/>
                <a:ea typeface="Nanum Gothic"/>
                <a:cs typeface="Nanum Gothic"/>
                <a:sym typeface="Nanum Gothic"/>
              </a:rPr>
              <a:t>실좌표 : (623,125)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45" name="Google Shape;745;g261026915f6_3_381"/>
          <p:cNvCxnSpPr>
            <a:endCxn id="744" idx="1"/>
          </p:cNvCxnSpPr>
          <p:nvPr/>
        </p:nvCxnSpPr>
        <p:spPr>
          <a:xfrm rot="10800000" flipH="1">
            <a:off x="6194850" y="2501525"/>
            <a:ext cx="678600" cy="1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61026915f6_3_442"/>
          <p:cNvSpPr/>
          <p:nvPr/>
        </p:nvSpPr>
        <p:spPr>
          <a:xfrm>
            <a:off x="5717300" y="194186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261026915f6_3_442"/>
          <p:cNvSpPr/>
          <p:nvPr/>
        </p:nvSpPr>
        <p:spPr>
          <a:xfrm>
            <a:off x="1032500" y="287012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261026915f6_3_442"/>
          <p:cNvSpPr/>
          <p:nvPr/>
        </p:nvSpPr>
        <p:spPr>
          <a:xfrm>
            <a:off x="1959525" y="36698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261026915f6_3_442"/>
          <p:cNvSpPr/>
          <p:nvPr/>
        </p:nvSpPr>
        <p:spPr>
          <a:xfrm>
            <a:off x="6672025" y="37251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61026915f6_3_442"/>
          <p:cNvSpPr/>
          <p:nvPr/>
        </p:nvSpPr>
        <p:spPr>
          <a:xfrm>
            <a:off x="8577125" y="285678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261026915f6_3_442"/>
          <p:cNvSpPr/>
          <p:nvPr/>
        </p:nvSpPr>
        <p:spPr>
          <a:xfrm>
            <a:off x="10451925" y="449633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g261026915f6_3_442"/>
          <p:cNvSpPr/>
          <p:nvPr/>
        </p:nvSpPr>
        <p:spPr>
          <a:xfrm>
            <a:off x="4807575" y="283351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261026915f6_3_442"/>
          <p:cNvSpPr/>
          <p:nvPr/>
        </p:nvSpPr>
        <p:spPr>
          <a:xfrm>
            <a:off x="3848713" y="4532700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261026915f6_3_442"/>
          <p:cNvSpPr txBox="1"/>
          <p:nvPr/>
        </p:nvSpPr>
        <p:spPr>
          <a:xfrm>
            <a:off x="6802863" y="44641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59" name="Google Shape;759;g261026915f6_3_442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0" name="Google Shape;760;g261026915f6_3_442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1" name="Google Shape;761;g261026915f6_3_442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2" name="Google Shape;762;g261026915f6_3_442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3" name="Google Shape;763;g261026915f6_3_442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4" name="Google Shape;764;g261026915f6_3_442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5" name="Google Shape;765;g261026915f6_3_442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6" name="Google Shape;766;g261026915f6_3_442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7" name="Google Shape;767;g261026915f6_3_442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8" name="Google Shape;768;g261026915f6_3_442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9" name="Google Shape;769;g261026915f6_3_442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70" name="Google Shape;770;g261026915f6_3_442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71" name="Google Shape;771;g261026915f6_3_442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772" name="Google Shape;772;g261026915f6_3_442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g261026915f6_3_442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g261026915f6_3_442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g261026915f6_3_442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g261026915f6_3_442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g261026915f6_3_442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g261026915f6_3_442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g261026915f6_3_442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g261026915f6_3_442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g261026915f6_3_442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g261026915f6_3_442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g261026915f6_3_442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g261026915f6_3_442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5" name="Google Shape;785;g261026915f6_3_442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g261026915f6_3_442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261026915f6_3_442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g261026915f6_3_442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261026915f6_3_442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0" name="Google Shape;790;g261026915f6_3_442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g261026915f6_3_442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261026915f6_3_442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3" name="Google Shape;793;g261026915f6_3_442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g261026915f6_3_442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95" name="Google Shape;795;g261026915f6_3_442"/>
          <p:cNvCxnSpPr>
            <a:stCxn id="792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6" name="Google Shape;796;g261026915f6_3_442"/>
          <p:cNvCxnSpPr>
            <a:stCxn id="794" idx="0"/>
            <a:endCxn id="793" idx="3"/>
          </p:cNvCxnSpPr>
          <p:nvPr/>
        </p:nvCxnSpPr>
        <p:spPr>
          <a:xfrm rot="10800000" flipH="1">
            <a:off x="10248150" y="1468750"/>
            <a:ext cx="327300" cy="5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7" name="Google Shape;797;g261026915f6_3_442"/>
          <p:cNvSpPr/>
          <p:nvPr/>
        </p:nvSpPr>
        <p:spPr>
          <a:xfrm>
            <a:off x="132625" y="151550"/>
            <a:ext cx="8847300" cy="77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대상 건물의 격자 좌표 중심으로 주변 반경에 해당하는 격자만 로드</a:t>
            </a:r>
            <a:endParaRPr sz="23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8" name="Google Shape;798;g261026915f6_3_442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99" name="Google Shape;799;g261026915f6_3_442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0" name="Google Shape;800;g261026915f6_3_442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1" name="Google Shape;801;g261026915f6_3_442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2" name="Google Shape;802;g261026915f6_3_442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3" name="Google Shape;803;g261026915f6_3_442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4" name="Google Shape;804;g261026915f6_3_442"/>
          <p:cNvSpPr/>
          <p:nvPr/>
        </p:nvSpPr>
        <p:spPr>
          <a:xfrm>
            <a:off x="5691147" y="2191854"/>
            <a:ext cx="712200" cy="1199100"/>
          </a:xfrm>
          <a:prstGeom prst="rect">
            <a:avLst/>
          </a:prstGeom>
          <a:solidFill>
            <a:srgbClr val="E3FBFF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261026915f6_3_442"/>
          <p:cNvSpPr txBox="1"/>
          <p:nvPr/>
        </p:nvSpPr>
        <p:spPr>
          <a:xfrm>
            <a:off x="6873450" y="2074025"/>
            <a:ext cx="17178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격자:6,1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06" name="Google Shape;806;g261026915f6_3_442"/>
          <p:cNvCxnSpPr>
            <a:endCxn id="805" idx="1"/>
          </p:cNvCxnSpPr>
          <p:nvPr/>
        </p:nvCxnSpPr>
        <p:spPr>
          <a:xfrm rot="10800000" flipH="1">
            <a:off x="6194850" y="2501525"/>
            <a:ext cx="678600" cy="1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7" name="Google Shape;807;g261026915f6_3_442"/>
          <p:cNvSpPr/>
          <p:nvPr/>
        </p:nvSpPr>
        <p:spPr>
          <a:xfrm>
            <a:off x="3838675" y="1040375"/>
            <a:ext cx="3775200" cy="3484500"/>
          </a:xfrm>
          <a:prstGeom prst="rect">
            <a:avLst/>
          </a:prstGeom>
          <a:solidFill>
            <a:srgbClr val="F4CCCC">
              <a:alpha val="4937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8" name="Google Shape;808;g261026915f6_3_442"/>
          <p:cNvCxnSpPr>
            <a:stCxn id="807" idx="1"/>
          </p:cNvCxnSpPr>
          <p:nvPr/>
        </p:nvCxnSpPr>
        <p:spPr>
          <a:xfrm>
            <a:off x="3838675" y="2782625"/>
            <a:ext cx="1863600" cy="11700"/>
          </a:xfrm>
          <a:prstGeom prst="straightConnector1">
            <a:avLst/>
          </a:prstGeom>
          <a:noFill/>
          <a:ln w="152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g261026915f6_3_442"/>
          <p:cNvSpPr txBox="1"/>
          <p:nvPr/>
        </p:nvSpPr>
        <p:spPr>
          <a:xfrm>
            <a:off x="4057613" y="2189175"/>
            <a:ext cx="15249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2km의 격자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61026915f6_3_519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해결 방법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15" name="Google Shape;815;g261026915f6_3_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5" y="1545800"/>
            <a:ext cx="8838775" cy="47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61026915f6_3_543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해결 방법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21" name="Google Shape;821;g261026915f6_3_543"/>
          <p:cNvSpPr txBox="1"/>
          <p:nvPr/>
        </p:nvSpPr>
        <p:spPr>
          <a:xfrm>
            <a:off x="2908513" y="3837750"/>
            <a:ext cx="63750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Nanum Gothic"/>
                <a:ea typeface="Nanum Gothic"/>
                <a:cs typeface="Nanum Gothic"/>
                <a:sym typeface="Nanum Gothic"/>
              </a:rPr>
              <a:t>기존 약 800분대 -&gt; 약 10초 </a:t>
            </a:r>
            <a:endParaRPr sz="27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Nanum Gothic"/>
                <a:ea typeface="Nanum Gothic"/>
                <a:cs typeface="Nanum Gothic"/>
                <a:sym typeface="Nanum Gothic"/>
              </a:rPr>
              <a:t>약 6700배 속도 향상</a:t>
            </a:r>
            <a:endParaRPr sz="2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22" name="Google Shape;822;g261026915f6_3_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313" y="1969650"/>
            <a:ext cx="9319375" cy="15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g261026915f6_7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5" y="-103350"/>
            <a:ext cx="802005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61026915f6_7_15"/>
          <p:cNvSpPr txBox="1"/>
          <p:nvPr/>
        </p:nvSpPr>
        <p:spPr>
          <a:xfrm>
            <a:off x="95225" y="4392450"/>
            <a:ext cx="63750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Nanum Gothic"/>
                <a:ea typeface="Nanum Gothic"/>
                <a:cs typeface="Nanum Gothic"/>
                <a:sym typeface="Nanum Gothic"/>
              </a:rPr>
              <a:t>참고 자료 : 마인크래프트 게임 스크린샷</a:t>
            </a:r>
            <a:endParaRPr sz="17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Nanum Gothic"/>
                <a:ea typeface="Nanum Gothic"/>
                <a:cs typeface="Nanum Gothic"/>
                <a:sym typeface="Nanum Gothic"/>
              </a:rPr>
              <a:t>(인용 목적하 첨부)</a:t>
            </a:r>
            <a:endParaRPr sz="1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29" name="Google Shape;829;g261026915f6_7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962" y="2508275"/>
            <a:ext cx="7496050" cy="41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261026915f6_7_15"/>
          <p:cNvSpPr txBox="1"/>
          <p:nvPr/>
        </p:nvSpPr>
        <p:spPr>
          <a:xfrm>
            <a:off x="142075" y="5569750"/>
            <a:ext cx="4489800" cy="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플레이어가 존재하는 영역 계산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61026915f6_7_6"/>
          <p:cNvSpPr txBox="1">
            <a:spLocks noGrp="1"/>
          </p:cNvSpPr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고지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36" name="Google Shape;836;g261026915f6_7_6"/>
          <p:cNvSpPr txBox="1"/>
          <p:nvPr/>
        </p:nvSpPr>
        <p:spPr>
          <a:xfrm>
            <a:off x="350475" y="1117750"/>
            <a:ext cx="11565900" cy="5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본 PPT에 사용된 기사 및 인용 자료의 경우,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각 첨부자가 해당 디렉터리의 뉴스 기사.url 에 출처를 첨부합니다.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각 자료에 대한 원글을 참고하려면 해당 영역의 작성자가 작성한 링크를 참고하십시오.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참고 : 이 발표 자료의 기본적인 자료 저작권은 해당 디렉터리의 4기 폴더에 URL 링크를 출처로 명시합니다.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 모든 자료는 오직 공부 및 참고 용도이며, 기사 등 각종 저작물은 오직 개인 및 공부 사적 목적으로 출처를 남기고 사용합니다.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참고 :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이 게시물 및 PPT에서 언급된 모든 내용은 개인의 분석 내용이며, 보장 또는 보증을 하지 아니합니다.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424" y="1889100"/>
            <a:ext cx="4900974" cy="47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7177500" y="6271825"/>
            <a:ext cx="3882900" cy="3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200" y="1691737"/>
            <a:ext cx="5402275" cy="4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5"/>
          <p:cNvSpPr txBox="1"/>
          <p:nvPr/>
        </p:nvSpPr>
        <p:spPr>
          <a:xfrm>
            <a:off x="5901375" y="1251900"/>
            <a:ext cx="6098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10년간 아파트 매매 실거래 변화율</a:t>
            </a: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61026915f6_5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61026915f6_5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61026915f6_5_1"/>
          <p:cNvSpPr txBox="1"/>
          <p:nvPr/>
        </p:nvSpPr>
        <p:spPr>
          <a:xfrm>
            <a:off x="3221140" y="4778791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작업 분담</a:t>
            </a: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g261026915f6_5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453" y="753349"/>
            <a:ext cx="8745022" cy="56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9"/>
          <p:cNvSpPr txBox="1"/>
          <p:nvPr/>
        </p:nvSpPr>
        <p:spPr>
          <a:xfrm>
            <a:off x="1595646" y="1147623"/>
            <a:ext cx="3106500" cy="15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안전진단 평가 과정</a:t>
            </a: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" name="Google Shape;1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065" y="1648063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0"/>
          <p:cNvSpPr txBox="1"/>
          <p:nvPr/>
        </p:nvSpPr>
        <p:spPr>
          <a:xfrm>
            <a:off x="853265" y="773766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안전진단 표를 통해 점수를 매긴다</a:t>
            </a:r>
            <a:endParaRPr sz="6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1975" y="1508888"/>
            <a:ext cx="4572001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1"/>
          <p:cNvSpPr txBox="1"/>
          <p:nvPr/>
        </p:nvSpPr>
        <p:spPr>
          <a:xfrm>
            <a:off x="1147690" y="947766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여러기준의 점수를 합해서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평가등급을 매긴다.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" name="Google Shape;15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400" y="1716036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Office PowerPoint</Application>
  <PresentationFormat>와이드스크린</PresentationFormat>
  <Paragraphs>314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Arial</vt:lpstr>
      <vt:lpstr>Malgun Gothic</vt:lpstr>
      <vt:lpstr>NanumGothic ExtraBold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전반적 피드백 및 구현 흐름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오류 고찰</vt:lpstr>
      <vt:lpstr>진입 장벽 1 - 외부에서 내려받은 데이터의 파일 용량</vt:lpstr>
      <vt:lpstr>진입 장벽 999 - 알고리즘의 문제</vt:lpstr>
      <vt:lpstr>진입 장벽 999 - 알고리즘의 문제</vt:lpstr>
      <vt:lpstr>진입 장벽 999 - 알고리즘의 문제</vt:lpstr>
      <vt:lpstr>진입 장벽 999 - 알고리즘의 문제</vt:lpstr>
      <vt:lpstr>진입 장벽 999 - 알고리즘의 문제</vt:lpstr>
      <vt:lpstr>진입 장벽 999 - 알고리즘의 해결 방법</vt:lpstr>
      <vt:lpstr>진입 장벽 999 - 알고리즘의 해결 방법</vt:lpstr>
      <vt:lpstr>PowerPoint 프레젠테이션</vt:lpstr>
      <vt:lpstr>PowerPoint 프레젠테이션</vt:lpstr>
      <vt:lpstr>PowerPoint 프레젠테이션</vt:lpstr>
      <vt:lpstr>PowerPoint 프레젠테이션</vt:lpstr>
      <vt:lpstr>진입 장벽 999 - 알고리즘의 해결 방법</vt:lpstr>
      <vt:lpstr>진입 장벽 999 - 알고리즘의 해결 방법</vt:lpstr>
      <vt:lpstr>PowerPoint 프레젠테이션</vt:lpstr>
      <vt:lpstr>고지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KDP19</dc:creator>
  <cp:lastModifiedBy>KDP19</cp:lastModifiedBy>
  <cp:revision>1</cp:revision>
  <dcterms:created xsi:type="dcterms:W3CDTF">2023-07-19T04:33:07Z</dcterms:created>
  <dcterms:modified xsi:type="dcterms:W3CDTF">2023-11-01T06:03:23Z</dcterms:modified>
</cp:coreProperties>
</file>